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1pPr>
    <a:lvl2pPr marL="0" marR="0" indent="457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2pPr>
    <a:lvl3pPr marL="0" marR="0" indent="914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3pPr>
    <a:lvl4pPr marL="0" marR="0" indent="1371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4pPr>
    <a:lvl5pPr marL="0" marR="0" indent="18288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5pPr>
    <a:lvl6pPr marL="0" marR="0" indent="22860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6pPr>
    <a:lvl7pPr marL="0" marR="0" indent="27432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7pPr>
    <a:lvl8pPr marL="0" marR="0" indent="32004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8pPr>
    <a:lvl9pPr marL="0" marR="0" indent="3657600" algn="ctr" defTabSz="821531" rtl="0" fontAlgn="auto" latinLnBrk="0" hangingPunct="0">
      <a:lnSpc>
        <a:spcPct val="80000"/>
      </a:lnSpc>
      <a:spcBef>
        <a:spcPts val="400"/>
      </a:spcBef>
      <a:spcAft>
        <a:spcPts val="0"/>
      </a:spcAft>
      <a:buClrTx/>
      <a:buSzTx/>
      <a:buFontTx/>
      <a:buNone/>
      <a:tabLst>
        <a:tab pos="812800" algn="l"/>
      </a:tabLst>
      <a:defRPr b="0" baseline="0" cap="none" i="0" spc="-26" strike="noStrike" sz="2600" u="none" kumimoji="0" normalizeH="0">
        <a:ln>
          <a:noFill/>
        </a:ln>
        <a:solidFill>
          <a:srgbClr val="000000"/>
        </a:solidFill>
        <a:effectLst/>
        <a:uFillTx/>
        <a:latin typeface="Graphik Compact Regular"/>
        <a:ea typeface="Graphik Compact Regular"/>
        <a:cs typeface="Graphik Compact Regular"/>
        <a:sym typeface="Graphik Compac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act information"/>
          <p:cNvSpPr txBox="1"/>
          <p:nvPr>
            <p:ph type="body" sz="quarter" idx="21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19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Attribution"/>
          <p:cNvSpPr txBox="1"/>
          <p:nvPr>
            <p:ph type="body" sz="quarter" idx="21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3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32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2571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2000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6572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111442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ide view of a person wearing a yellow hooded jacket in front of yellow shutters"/>
          <p:cNvSpPr/>
          <p:nvPr>
            <p:ph type="pic" idx="21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1" name="View of the back of person with a yellow top looking through an opening in a stone wall"/>
          <p:cNvSpPr/>
          <p:nvPr>
            <p:ph type="pic" sz="half" idx="22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2" name="Person with a big smile wearing a blue top in front of a blue wall"/>
          <p:cNvSpPr/>
          <p:nvPr>
            <p:ph type="pic" sz="half" idx="23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erson in blue jeans and jean jacket against a solid red and purple wall"/>
          <p:cNvSpPr/>
          <p:nvPr>
            <p:ph type="pic" idx="21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miling person wearing sunglasses and a yellow top against a teal background"/>
          <p:cNvSpPr/>
          <p:nvPr>
            <p:ph type="pic" idx="21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2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ide view of a person wearing a yellow hooded jacket in front of yellow shutters"/>
          <p:cNvSpPr/>
          <p:nvPr>
            <p:ph type="pic" idx="21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1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xfrm>
            <a:off x="22793706" y="12981031"/>
            <a:ext cx="361189" cy="404115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4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6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erson with a big smile wearing a blue top in front of a blue wall"/>
          <p:cNvSpPr/>
          <p:nvPr>
            <p:ph type="pic" idx="21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6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67" name="Author and Date"/>
          <p:cNvSpPr txBox="1"/>
          <p:nvPr>
            <p:ph type="body" sz="quarter" idx="22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8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69" name="Slide Subtitle"/>
          <p:cNvSpPr txBox="1"/>
          <p:nvPr>
            <p:ph type="body" sz="quarter" idx="23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7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6" name="Slide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8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89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Author and Date"/>
          <p:cNvSpPr txBox="1"/>
          <p:nvPr>
            <p:ph type="body" sz="quarter" idx="21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98" name="Agenda Subtitle"/>
          <p:cNvSpPr txBox="1"/>
          <p:nvPr>
            <p:ph type="body" sz="quarter" idx="22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99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1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lnSpc>
                <a:spcPct val="100000"/>
              </a:lnSpc>
              <a:spcBef>
                <a:spcPts val="3300"/>
              </a:spcBef>
              <a:tabLst/>
              <a:defRPr spc="-44" sz="2200">
                <a:latin typeface="Graphik Semibold"/>
                <a:ea typeface="Graphik Semibold"/>
                <a:cs typeface="Graphik Semibold"/>
                <a:sym typeface="Graphik Semibold"/>
              </a:defRPr>
            </a:pPr>
          </a:p>
        </p:txBody>
      </p:sp>
      <p:sp>
        <p:nvSpPr>
          <p:cNvPr id="102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2797516" y="12979146"/>
            <a:ext cx="361189" cy="40411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3428914">
              <a:lnSpc>
                <a:spcPct val="100000"/>
              </a:lnSpc>
              <a:spcBef>
                <a:spcPts val="0"/>
              </a:spcBef>
              <a:tabLst/>
              <a:defRPr spc="0" sz="18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2286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2743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3200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3657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3428914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NASA-Apollo8-Dec24-Earthrise.jpg" descr="NASA-Apollo8-Dec24-Earthris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1584" y="-10087507"/>
            <a:ext cx="24549266" cy="24549265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Lunar LottO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12700" dist="63500" dir="8280000">
                    <a:srgbClr val="000000"/>
                  </a:outerShdw>
                </a:effectLst>
              </a:defRPr>
            </a:lvl1pPr>
          </a:lstStyle>
          <a:p>
            <a:pPr/>
            <a:r>
              <a:t>Lunar LottO</a:t>
            </a:r>
          </a:p>
        </p:txBody>
      </p:sp>
      <p:sp>
        <p:nvSpPr>
          <p:cNvPr id="169" name="jared Dylan &amp; Jordan Clayto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12700" dist="63500" dir="8280000">
                    <a:srgbClr val="000000"/>
                  </a:outerShdw>
                </a:effectLst>
              </a:defRPr>
            </a:lvl1pPr>
          </a:lstStyle>
          <a:p>
            <a:pPr/>
            <a:r>
              <a:t>jared Dylan &amp; Jordan Clayton</a:t>
            </a:r>
          </a:p>
        </p:txBody>
      </p:sp>
      <p:pic>
        <p:nvPicPr>
          <p:cNvPr id="170" name="bitcoin_PNG25.png" descr="bitcoin_PNG2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53590" y="2665760"/>
            <a:ext cx="9705499" cy="96202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BOOLean Data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BOOLean Data</a:t>
            </a:r>
          </a:p>
        </p:txBody>
      </p:sp>
      <p:pic>
        <p:nvPicPr>
          <p:cNvPr id="216" name="Screen Shot 2022-04-30 at 10.04.43 AM.png" descr="Screen Shot 2022-04-30 at 10.04.43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5234" y="3749444"/>
            <a:ext cx="15582901" cy="4940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Screen Shot 2022-04-30 at 10.04.15 AM.png" descr="Screen Shot 2022-04-30 at 10.04.1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4081" y="5515770"/>
            <a:ext cx="13924961" cy="7972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creen Shot 2022-04-30 at 9.55.42 AM.png" descr="Screen Shot 2022-04-30 at 9.55.4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99040" y="1301754"/>
            <a:ext cx="15405458" cy="5994342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Correlation result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Correlation results</a:t>
            </a:r>
          </a:p>
        </p:txBody>
      </p:sp>
      <p:sp>
        <p:nvSpPr>
          <p:cNvPr id="222" name="The Moon and BT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Moon and BTC</a:t>
            </a:r>
          </a:p>
        </p:txBody>
      </p:sp>
      <p:sp>
        <p:nvSpPr>
          <p:cNvPr id="223" name="Buy at the Full Moon, Sell at the New Moon has a 62.5% success rate"/>
          <p:cNvSpPr txBox="1"/>
          <p:nvPr>
            <p:ph type="body" idx="4294967295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</a:lstStyle>
          <a:p>
            <a:pPr/>
            <a:r>
              <a:t>Buy at the Full Moon, Sell at the New Moon has a 62.5% success rate</a:t>
            </a:r>
          </a:p>
        </p:txBody>
      </p:sp>
      <p:pic>
        <p:nvPicPr>
          <p:cNvPr id="224" name="Screen Shot 2022-04-30 at 10.05.10 AM.png" descr="Screen Shot 2022-04-30 at 10.05.1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74848" y="7576514"/>
            <a:ext cx="15633701" cy="3022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Screen Shot 2022-04-30 at 10.05.22 AM.png" descr="Screen Shot 2022-04-30 at 10.05.2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32404" y="11495500"/>
            <a:ext cx="21319192" cy="56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185" t="0" r="46476" b="0"/>
          <a:stretch>
            <a:fillRect/>
          </a:stretch>
        </p:blipFill>
        <p:spPr>
          <a:xfrm flipH="1">
            <a:off x="11274349" y="-1"/>
            <a:ext cx="13109478" cy="13716000"/>
          </a:xfrm>
          <a:prstGeom prst="rect">
            <a:avLst/>
          </a:prstGeom>
        </p:spPr>
      </p:pic>
      <p:sp>
        <p:nvSpPr>
          <p:cNvPr id="228" name="The moon moves the markets, but there are other factors that need to be weighed for more accurate predictions."/>
          <p:cNvSpPr txBox="1"/>
          <p:nvPr>
            <p:ph type="body" sz="quarter" idx="1"/>
          </p:nvPr>
        </p:nvSpPr>
        <p:spPr>
          <a:xfrm>
            <a:off x="1295400" y="5257800"/>
            <a:ext cx="9279929" cy="6886575"/>
          </a:xfrm>
          <a:prstGeom prst="rect">
            <a:avLst/>
          </a:prstGeom>
        </p:spPr>
        <p:txBody>
          <a:bodyPr/>
          <a:lstStyle/>
          <a:p>
            <a:pPr/>
            <a:r>
              <a:t>The moon moves the markets, but there are other factors that need to be weighed for more accurate predictions.  </a:t>
            </a:r>
          </a:p>
        </p:txBody>
      </p:sp>
      <p:sp>
        <p:nvSpPr>
          <p:cNvPr id="229" name="General Conclus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General Conclusions</a:t>
            </a:r>
          </a:p>
        </p:txBody>
      </p:sp>
      <p:sp>
        <p:nvSpPr>
          <p:cNvPr id="230" name="what you need to know, according to the moon boys"/>
          <p:cNvSpPr txBox="1"/>
          <p:nvPr>
            <p:ph type="body" idx="23"/>
          </p:nvPr>
        </p:nvSpPr>
        <p:spPr>
          <a:xfrm>
            <a:off x="1295400" y="4092575"/>
            <a:ext cx="9279929" cy="6783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defTabSz="414781">
              <a:defRPr spc="-74" sz="2484"/>
            </a:lvl1pPr>
          </a:lstStyle>
          <a:p>
            <a:pPr/>
            <a:r>
              <a:t>what you need to know, according to the moon boys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48855" t="0" r="807" b="0"/>
          <a:stretch>
            <a:fillRect/>
          </a:stretch>
        </p:blipFill>
        <p:spPr>
          <a:xfrm flipH="1">
            <a:off x="-619326" y="0"/>
            <a:ext cx="13109478" cy="13715999"/>
          </a:xfrm>
          <a:prstGeom prst="rect">
            <a:avLst/>
          </a:prstGeom>
        </p:spPr>
      </p:pic>
      <p:sp>
        <p:nvSpPr>
          <p:cNvPr id="233" name="We believe the Fear Index can be a powerful indicator in predicting ‘False’ Moons and changes in trend."/>
          <p:cNvSpPr txBox="1"/>
          <p:nvPr>
            <p:ph type="body" sz="quarter" idx="1"/>
          </p:nvPr>
        </p:nvSpPr>
        <p:spPr>
          <a:xfrm>
            <a:off x="13570749" y="5599645"/>
            <a:ext cx="9279930" cy="6886576"/>
          </a:xfrm>
          <a:prstGeom prst="rect">
            <a:avLst/>
          </a:prstGeom>
        </p:spPr>
        <p:txBody>
          <a:bodyPr/>
          <a:lstStyle/>
          <a:p>
            <a:pPr/>
            <a:r>
              <a:t>We believe the Fear Index can be a powerful indicator in predicting ‘False’ Moons and changes in trend.</a:t>
            </a:r>
          </a:p>
        </p:txBody>
      </p:sp>
      <p:sp>
        <p:nvSpPr>
          <p:cNvPr id="234" name="Asked and Unanswered"/>
          <p:cNvSpPr txBox="1"/>
          <p:nvPr>
            <p:ph type="title"/>
          </p:nvPr>
        </p:nvSpPr>
        <p:spPr>
          <a:xfrm>
            <a:off x="13446442" y="1837663"/>
            <a:ext cx="9279930" cy="2466976"/>
          </a:xfrm>
          <a:prstGeom prst="rect">
            <a:avLst/>
          </a:prstGeom>
        </p:spPr>
        <p:txBody>
          <a:bodyPr/>
          <a:lstStyle>
            <a:lvl1pPr defTabSz="449833">
              <a:defRPr spc="-308" sz="7700"/>
            </a:lvl1pPr>
          </a:lstStyle>
          <a:p>
            <a:pPr/>
            <a:r>
              <a:t>Asked and Unanswered</a:t>
            </a:r>
          </a:p>
        </p:txBody>
      </p:sp>
      <p:sp>
        <p:nvSpPr>
          <p:cNvPr id="235" name="The ones that got away"/>
          <p:cNvSpPr txBox="1"/>
          <p:nvPr>
            <p:ph type="body" idx="23"/>
          </p:nvPr>
        </p:nvSpPr>
        <p:spPr>
          <a:xfrm>
            <a:off x="13570750" y="4434420"/>
            <a:ext cx="9279929" cy="67837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The ones that got away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Side view of a person wearing a yellow hooded jacket in front of yellow shutters" descr="Side view of a person wearing a yellow hooded jacket in front of yellow shutters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37153" t="10850" r="3766" b="4538"/>
          <a:stretch>
            <a:fillRect/>
          </a:stretch>
        </p:blipFill>
        <p:spPr>
          <a:xfrm>
            <a:off x="14045951" y="-1"/>
            <a:ext cx="10349536" cy="13715999"/>
          </a:xfrm>
          <a:prstGeom prst="rect">
            <a:avLst/>
          </a:prstGeom>
        </p:spPr>
      </p:pic>
      <p:sp>
        <p:nvSpPr>
          <p:cNvPr id="173" name="Hypothesi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Hypothesis</a:t>
            </a:r>
          </a:p>
        </p:txBody>
      </p:sp>
      <p:sp>
        <p:nvSpPr>
          <p:cNvPr id="174" name="If you buy on the full moon and sell on the New Moon, then you will profit more than if you buy &amp; hold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If you buy on the full moon and sell on the New Moon, then you will profit more than if you buy &amp; hold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erson with a big smile wearing a blue top in front of a blue wall" descr="Person with a big smile wearing a blue top in front of a blue wall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272" t="0" r="12272" b="0"/>
          <a:stretch>
            <a:fillRect/>
          </a:stretch>
        </p:blipFill>
        <p:spPr>
          <a:xfrm>
            <a:off x="14034290" y="-1"/>
            <a:ext cx="10349536" cy="13716000"/>
          </a:xfrm>
          <a:prstGeom prst="rect">
            <a:avLst/>
          </a:prstGeom>
        </p:spPr>
      </p:pic>
      <p:sp>
        <p:nvSpPr>
          <p:cNvPr id="177" name="What is the correlation between the lunar phases and the local highs and lows of BTC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correlation between the lunar phases and the local highs and lows of BTC</a:t>
            </a:r>
          </a:p>
          <a:p>
            <a:pPr/>
            <a:r>
              <a:t>Can the lunar cycle be used as a trade indicator</a:t>
            </a:r>
          </a:p>
          <a:p>
            <a:pPr/>
            <a:r>
              <a:t>What is the correlation between the lunar cycle and the fear index</a:t>
            </a:r>
          </a:p>
        </p:txBody>
      </p:sp>
      <p:sp>
        <p:nvSpPr>
          <p:cNvPr id="178" name="Author and Date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9" name="The Big Q’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Big Q’s</a:t>
            </a:r>
          </a:p>
        </p:txBody>
      </p:sp>
      <p:sp>
        <p:nvSpPr>
          <p:cNvPr id="180" name="What don’t we know?"/>
          <p:cNvSpPr txBox="1"/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What don’t we know?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 Shot 2022-04-30 at 9.57.25 AM.png" descr="Screen Shot 2022-04-30 at 9.57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50174" y="2362637"/>
            <a:ext cx="20146441" cy="8990726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BTC Price DATA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BTC Price DATA</a:t>
            </a:r>
          </a:p>
        </p:txBody>
      </p:sp>
      <p:pic>
        <p:nvPicPr>
          <p:cNvPr id="184" name="Screen Shot 2022-04-30 at 9.58.59 AM.png" descr="Screen Shot 2022-04-30 at 9.58.59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04683" y="11678258"/>
            <a:ext cx="21174634" cy="15309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Screen Shot 2022-04-30 at 9.59.12 AM.png" descr="Screen Shot 2022-04-30 at 9.59.12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26138" y="7426749"/>
            <a:ext cx="3555385" cy="5210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Screen Shot 2022-04-30 at 9.57.46 AM.png" descr="Screen Shot 2022-04-30 at 9.57.46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5473" y="2296883"/>
            <a:ext cx="20441125" cy="9122234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Lunar Data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Lunar Data</a:t>
            </a:r>
          </a:p>
        </p:txBody>
      </p:sp>
      <p:pic>
        <p:nvPicPr>
          <p:cNvPr id="189" name="Screen Shot 2022-04-30 at 11.00.45 AM.png" descr="Screen Shot 2022-04-30 at 11.00.45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221405" y="8689795"/>
            <a:ext cx="7299738" cy="39045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2" name="Data Clean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Data Cleaning</a:t>
            </a:r>
          </a:p>
        </p:txBody>
      </p:sp>
      <p:pic>
        <p:nvPicPr>
          <p:cNvPr id="193" name="Screen Shot 2022-04-30 at 9.59.55 AM.png" descr="Screen Shot 2022-04-30 at 9.59.5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4307" y="6933313"/>
            <a:ext cx="9906756" cy="3294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 Shot 2022-04-30 at 10.00.21 AM.png" descr="Screen Shot 2022-04-30 at 10.00.2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880365" y="7923993"/>
            <a:ext cx="8248731" cy="44587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 Shot 2022-04-30 at 10.40.54 AM.png" descr="Screen Shot 2022-04-30 at 10.40.5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02551" y="4233429"/>
            <a:ext cx="8204359" cy="30782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 Shot 2022-04-30 at 10.41.24 AM.png" descr="Screen Shot 2022-04-30 at 10.41.24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259379" y="3971816"/>
            <a:ext cx="9916612" cy="1363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Screen Shot 2022-04-30 at 10.41.09 AM.png" descr="Screen Shot 2022-04-30 at 10.41.09 A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54904" y="5675747"/>
            <a:ext cx="9925562" cy="917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0" name="The Challeng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Challenger</a:t>
            </a:r>
          </a:p>
        </p:txBody>
      </p:sp>
      <p:pic>
        <p:nvPicPr>
          <p:cNvPr id="201" name="Screen Shot 2022-04-30 at 10.52.12 AM.png" descr="Screen Shot 2022-04-30 at 10.52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19087" y="9866927"/>
            <a:ext cx="8963189" cy="14910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Screen Shot 2022-04-30 at 10.51.57 AM.png" descr="Screen Shot 2022-04-30 at 10.51.57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4136" y="3749444"/>
            <a:ext cx="15050309" cy="2738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Screen Shot 2022-04-30 at 10.41.24 AM.png" descr="Screen Shot 2022-04-30 at 10.41.24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9401" y="7309090"/>
            <a:ext cx="12626848" cy="173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Screen Shot 2022-04-30 at 10.59.02 AM.png" descr="Screen Shot 2022-04-30 at 10.59.02 AM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338837" y="9504530"/>
            <a:ext cx="9503899" cy="2992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blood in the streets"/>
          <p:cNvSpPr txBox="1"/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blood in the streets</a:t>
            </a:r>
          </a:p>
        </p:txBody>
      </p:sp>
      <p:sp>
        <p:nvSpPr>
          <p:cNvPr id="208" name="Fear in the mark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Fear in the market </a:t>
            </a:r>
          </a:p>
        </p:txBody>
      </p:sp>
      <p:sp>
        <p:nvSpPr>
          <p:cNvPr id="209" name="The fear index could act as a predictor for breaks in the trend."/>
          <p:cNvSpPr txBox="1"/>
          <p:nvPr>
            <p:ph type="body" idx="4294967295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</a:lstStyle>
          <a:p>
            <a:pPr/>
            <a:r>
              <a:t>The fear index could act as a predictor for breaks in the trend.</a:t>
            </a:r>
          </a:p>
        </p:txBody>
      </p:sp>
      <p:pic>
        <p:nvPicPr>
          <p:cNvPr id="210" name="fear-and-greed-index.png" descr="fear-and-greed-index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337906" y="4526041"/>
            <a:ext cx="8128001" cy="7302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Fear Index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Fear Index</a:t>
            </a:r>
          </a:p>
        </p:txBody>
      </p:sp>
      <p:pic>
        <p:nvPicPr>
          <p:cNvPr id="213" name="Screen Shot 2022-04-30 at 10.05.38 AM.png" descr="Screen Shot 2022-04-30 at 10.05.38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63857" y="1578627"/>
            <a:ext cx="12581026" cy="5814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80000"/>
          </a:lnSpc>
          <a:spcBef>
            <a:spcPts val="400"/>
          </a:spcBef>
          <a:spcAft>
            <a:spcPts val="0"/>
          </a:spcAft>
          <a:buClrTx/>
          <a:buSzTx/>
          <a:buFontTx/>
          <a:buNone/>
          <a:tabLst>
            <a:tab pos="812800" algn="l"/>
          </a:tabLst>
          <a:defRPr b="0" baseline="0" cap="none" i="0" spc="-26" strike="noStrike" sz="2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Compact Regular"/>
            <a:ea typeface="Graphik Compact Regular"/>
            <a:cs typeface="Graphik Compact Regular"/>
            <a:sym typeface="Graphik Compac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